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19"/>
  </p:notesMasterIdLst>
  <p:sldIdLst>
    <p:sldId id="256" r:id="rId2"/>
    <p:sldId id="257" r:id="rId3"/>
    <p:sldId id="264" r:id="rId4"/>
    <p:sldId id="260" r:id="rId5"/>
    <p:sldId id="261" r:id="rId6"/>
    <p:sldId id="258" r:id="rId7"/>
    <p:sldId id="262" r:id="rId8"/>
    <p:sldId id="263" r:id="rId9"/>
    <p:sldId id="265" r:id="rId10"/>
    <p:sldId id="266" r:id="rId11"/>
    <p:sldId id="267" r:id="rId12"/>
    <p:sldId id="259" r:id="rId13"/>
    <p:sldId id="268" r:id="rId14"/>
    <p:sldId id="273" r:id="rId15"/>
    <p:sldId id="274" r:id="rId16"/>
    <p:sldId id="269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08" d="100"/>
          <a:sy n="108" d="100"/>
        </p:scale>
        <p:origin x="73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DE0F87-8695-2149-B95F-3F1BBBC6D47A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3FB1F-2CFC-5D48-A3DD-7D65F386D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19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3FB1F-2CFC-5D48-A3DD-7D65F386D9A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5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3FB1F-2CFC-5D48-A3DD-7D65F386D9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8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3FB1F-2CFC-5D48-A3DD-7D65F386D9A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2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86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65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6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4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3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3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73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17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4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12/15/21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21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89FE3-1C64-F144-BFFB-78BE3FC1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r>
              <a:rPr lang="en-US" dirty="0"/>
              <a:t>Spatiotemporal Epidemiology of COVID-19 in the contiguous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A9A0B1-5B44-6A41-A32A-BC09602F9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9964" y="4785543"/>
            <a:ext cx="5322013" cy="1005657"/>
          </a:xfrm>
        </p:spPr>
        <p:txBody>
          <a:bodyPr>
            <a:normAutofit/>
          </a:bodyPr>
          <a:lstStyle/>
          <a:p>
            <a:r>
              <a:rPr lang="en-US" dirty="0"/>
              <a:t>By Mohsen </a:t>
            </a:r>
            <a:r>
              <a:rPr lang="en-US" dirty="0" err="1"/>
              <a:t>Ahmadkhani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AE03D-3A9E-4FD4-A9D9-D19E4AA016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8" r="21392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0676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A9E659A-AE7B-A64B-9F1B-465A5506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493" y="717251"/>
            <a:ext cx="6168457" cy="5912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22978-E2D1-9444-B7A4-81EAA9B4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6" y="922096"/>
            <a:ext cx="4199978" cy="137103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HH&amp;HL Cluster occurrence frequency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64DB6-E0DC-D448-933C-9AF4EF4F3C28}"/>
              </a:ext>
            </a:extLst>
          </p:cNvPr>
          <p:cNvSpPr txBox="1"/>
          <p:nvPr/>
        </p:nvSpPr>
        <p:spPr>
          <a:xfrm>
            <a:off x="9175238" y="3244334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4C60B-D3B8-1447-8E6D-2AEFAA5B40AE}"/>
              </a:ext>
            </a:extLst>
          </p:cNvPr>
          <p:cNvSpPr txBox="1"/>
          <p:nvPr/>
        </p:nvSpPr>
        <p:spPr>
          <a:xfrm>
            <a:off x="4135493" y="3303994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32A29-159F-8F41-BEF2-7777962761AB}"/>
              </a:ext>
            </a:extLst>
          </p:cNvPr>
          <p:cNvSpPr txBox="1"/>
          <p:nvPr/>
        </p:nvSpPr>
        <p:spPr>
          <a:xfrm>
            <a:off x="8355807" y="5376735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2E889-A28F-F141-9932-B74AC23723DE}"/>
              </a:ext>
            </a:extLst>
          </p:cNvPr>
          <p:cNvSpPr txBox="1"/>
          <p:nvPr/>
        </p:nvSpPr>
        <p:spPr>
          <a:xfrm>
            <a:off x="6046267" y="1923794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C821E-16B2-3B46-8183-682B183D224F}"/>
              </a:ext>
            </a:extLst>
          </p:cNvPr>
          <p:cNvSpPr txBox="1"/>
          <p:nvPr/>
        </p:nvSpPr>
        <p:spPr>
          <a:xfrm>
            <a:off x="6416730" y="4248022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5C1A0-E8F9-7D4C-8A19-C659CCF175C7}"/>
              </a:ext>
            </a:extLst>
          </p:cNvPr>
          <p:cNvSpPr txBox="1"/>
          <p:nvPr/>
        </p:nvSpPr>
        <p:spPr>
          <a:xfrm>
            <a:off x="319031" y="3613666"/>
            <a:ext cx="3816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Retrospective Space-Time analysis</a:t>
            </a:r>
          </a:p>
          <a:p>
            <a:r>
              <a:rPr lang="en-US" dirty="0"/>
              <a:t>scanning for clusters with high rates</a:t>
            </a:r>
          </a:p>
          <a:p>
            <a:r>
              <a:rPr lang="en-US" dirty="0"/>
              <a:t>using the Space-Time Permutation model.</a:t>
            </a:r>
          </a:p>
        </p:txBody>
      </p:sp>
    </p:spTree>
    <p:extLst>
      <p:ext uri="{BB962C8B-B14F-4D97-AF65-F5344CB8AC3E}">
        <p14:creationId xmlns:p14="http://schemas.microsoft.com/office/powerpoint/2010/main" val="2342928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1E92F86-8D91-674E-9D51-2581C250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813" y="50724"/>
            <a:ext cx="5384800" cy="39878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F838B1-F339-7740-89E2-62771ABD1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551976"/>
              </p:ext>
            </p:extLst>
          </p:nvPr>
        </p:nvGraphicFramePr>
        <p:xfrm>
          <a:off x="306387" y="3921201"/>
          <a:ext cx="11003085" cy="19773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1874">
                  <a:extLst>
                    <a:ext uri="{9D8B030D-6E8A-4147-A177-3AD203B41FA5}">
                      <a16:colId xmlns:a16="http://schemas.microsoft.com/office/drawing/2014/main" val="3942380631"/>
                    </a:ext>
                  </a:extLst>
                </a:gridCol>
                <a:gridCol w="2914650">
                  <a:extLst>
                    <a:ext uri="{9D8B030D-6E8A-4147-A177-3AD203B41FA5}">
                      <a16:colId xmlns:a16="http://schemas.microsoft.com/office/drawing/2014/main" val="4051964404"/>
                    </a:ext>
                  </a:extLst>
                </a:gridCol>
                <a:gridCol w="1614487">
                  <a:extLst>
                    <a:ext uri="{9D8B030D-6E8A-4147-A177-3AD203B41FA5}">
                      <a16:colId xmlns:a16="http://schemas.microsoft.com/office/drawing/2014/main" val="1037277905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775345971"/>
                    </a:ext>
                  </a:extLst>
                </a:gridCol>
                <a:gridCol w="1385888">
                  <a:extLst>
                    <a:ext uri="{9D8B030D-6E8A-4147-A177-3AD203B41FA5}">
                      <a16:colId xmlns:a16="http://schemas.microsoft.com/office/drawing/2014/main" val="1698511887"/>
                    </a:ext>
                  </a:extLst>
                </a:gridCol>
                <a:gridCol w="2528886">
                  <a:extLst>
                    <a:ext uri="{9D8B030D-6E8A-4147-A177-3AD203B41FA5}">
                      <a16:colId xmlns:a16="http://schemas.microsoft.com/office/drawing/2014/main" val="369958903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Time frame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Observed cases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Expected cases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Observed / expected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P-value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585813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Cluster 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2021/10/1 to 2021/11/30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1287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498.08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2.58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&lt; 0.00000000000000001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90043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Cluster 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2021/7/1 to 2021/9/30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1247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603.43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2.07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&lt; 0.00000000000000001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950345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Cluster 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2020/9/1 to 2020/11/30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1314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750.95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1.75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&lt; 0.00000000000000001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2008461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Cluster 4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2021/5/1 to 2021/6/30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64.09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3.98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&lt; 0.00000000000000001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461572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Cluster 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2021/6/1 to 2021/6/30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9.86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>
                          <a:effectLst/>
                        </a:rPr>
                        <a:t>7.51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effectLst/>
                        </a:rPr>
                        <a:t>&lt; 0.00000000000000001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5775225"/>
                  </a:ext>
                </a:extLst>
              </a:tr>
            </a:tbl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1DEDECF5-077B-854A-A03C-BA56F3D2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6" y="922096"/>
            <a:ext cx="10115002" cy="137103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HH&amp;HL Cluster </a:t>
            </a:r>
            <a:br>
              <a:rPr lang="en-US" dirty="0"/>
            </a:br>
            <a:r>
              <a:rPr lang="en-US" dirty="0"/>
              <a:t>occurrence frequency</a:t>
            </a:r>
          </a:p>
        </p:txBody>
      </p:sp>
    </p:spTree>
    <p:extLst>
      <p:ext uri="{BB962C8B-B14F-4D97-AF65-F5344CB8AC3E}">
        <p14:creationId xmlns:p14="http://schemas.microsoft.com/office/powerpoint/2010/main" val="276442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2166-441B-9B4E-8B8B-EBF34C12A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Correlation analysis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57F3A68E-01E9-8E4A-B7D9-6B5BBC811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692" y="2293126"/>
            <a:ext cx="9730616" cy="2949593"/>
          </a:xfrm>
        </p:spPr>
      </p:pic>
    </p:spTree>
    <p:extLst>
      <p:ext uri="{BB962C8B-B14F-4D97-AF65-F5344CB8AC3E}">
        <p14:creationId xmlns:p14="http://schemas.microsoft.com/office/powerpoint/2010/main" val="340534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D862A-DC0D-124F-8777-BD806E82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Correlation analysis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903F9BB3-D315-3C4A-9001-3A8F5462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828" y="0"/>
            <a:ext cx="75556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555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D862A-DC0D-124F-8777-BD806E82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Temporal analysis (entire period)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37122BDA-4F5F-034B-8FA9-FB9F9D255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738" y="0"/>
            <a:ext cx="6291262" cy="3586016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AA9A01B-7B17-F443-87A8-4BE40611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84341"/>
            <a:ext cx="6215063" cy="35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0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D862A-DC0D-124F-8777-BD806E822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97753"/>
            <a:ext cx="3635046" cy="1575391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Temporal analysis (yearly)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01BB326-5543-7242-8F35-D2B71E7F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370897"/>
            <a:ext cx="6555963" cy="344188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4445775-F578-E143-90E2-11E05B276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76" y="45223"/>
            <a:ext cx="6555963" cy="34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9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7A56-B77E-AB41-92FC-2AF198C89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89B0B-5434-7B4A-A675-E73223D3D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not a significant explicit correlation between monthly covid cases/clusters and monthly aggregated temperature</a:t>
            </a:r>
          </a:p>
          <a:p>
            <a:r>
              <a:rPr lang="en-US" dirty="0"/>
              <a:t>There are many contributing factors like political and social events, precautionary policies, public behaviors, and many other environmental factors. </a:t>
            </a:r>
          </a:p>
          <a:p>
            <a:r>
              <a:rPr lang="en-US" dirty="0"/>
              <a:t>The Midwest area has been a disease cluster in the election period.</a:t>
            </a:r>
          </a:p>
          <a:p>
            <a:r>
              <a:rPr lang="en-US" dirty="0"/>
              <a:t>Ohio, Michigan, Indiana and Pennsylvania have been disease cluster in the election period. </a:t>
            </a:r>
          </a:p>
          <a:p>
            <a:r>
              <a:rPr lang="en-US" dirty="0"/>
              <a:t>Currently, there is no ongoing disease significant spatiotemporal cluster in the US.</a:t>
            </a:r>
          </a:p>
        </p:txBody>
      </p:sp>
    </p:spTree>
    <p:extLst>
      <p:ext uri="{BB962C8B-B14F-4D97-AF65-F5344CB8AC3E}">
        <p14:creationId xmlns:p14="http://schemas.microsoft.com/office/powerpoint/2010/main" val="114760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0735-C5D8-5E43-82A5-62857353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763" y="2900648"/>
            <a:ext cx="3157537" cy="137103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8494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54ACC-4651-844F-90D0-0B02F4BE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95ECD7-F52E-474F-B380-55A77DF77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dirty="0"/>
              <a:t>COVID-19 daily data by New York Times for the US</a:t>
            </a:r>
          </a:p>
          <a:p>
            <a:pPr marL="342900" indent="-342900">
              <a:buAutoNum type="arabicPeriod"/>
            </a:pPr>
            <a:r>
              <a:rPr lang="en-US" dirty="0"/>
              <a:t>MOD11A1.006 Terra Land Surface Temperature and Emissivity Daily Global 1km </a:t>
            </a:r>
          </a:p>
          <a:p>
            <a:pPr marL="342900" indent="-342900">
              <a:buAutoNum type="arabicPeriod"/>
            </a:pPr>
            <a:r>
              <a:rPr lang="en-US" dirty="0"/>
              <a:t>US county level boundaries and population by the US census bureau</a:t>
            </a:r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618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854ACC-4651-844F-90D0-0B02F4BED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899024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Data:</a:t>
            </a:r>
            <a:br>
              <a:rPr lang="en-US" dirty="0"/>
            </a:br>
            <a:r>
              <a:rPr lang="en-US" dirty="0"/>
              <a:t>Modis 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218AB06-F472-4E42-803F-D6E4259C6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667" r="9592"/>
          <a:stretch/>
        </p:blipFill>
        <p:spPr>
          <a:xfrm>
            <a:off x="3529014" y="1115687"/>
            <a:ext cx="7862886" cy="503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0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27D11-A8E4-3F48-B504-91DB5D1A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522B1-B8E9-CF4D-BEC4-13C8E9E6E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Earth Engine</a:t>
            </a:r>
          </a:p>
          <a:p>
            <a:r>
              <a:rPr lang="en-US" dirty="0"/>
              <a:t>PostgreSQL</a:t>
            </a:r>
          </a:p>
          <a:p>
            <a:r>
              <a:rPr lang="en-US" dirty="0" err="1"/>
              <a:t>SaTScan</a:t>
            </a:r>
            <a:r>
              <a:rPr lang="en-US" dirty="0"/>
              <a:t> </a:t>
            </a:r>
          </a:p>
          <a:p>
            <a:r>
              <a:rPr lang="en-US" dirty="0"/>
              <a:t>ArcGIS Pro</a:t>
            </a:r>
          </a:p>
          <a:p>
            <a:r>
              <a:rPr lang="en-US" dirty="0"/>
              <a:t>Python (Requests, Seaborn, </a:t>
            </a:r>
            <a:r>
              <a:rPr lang="en-US" dirty="0" err="1"/>
              <a:t>Scipy</a:t>
            </a:r>
            <a:r>
              <a:rPr lang="en-US" dirty="0"/>
              <a:t>, Whitebox, </a:t>
            </a:r>
            <a:r>
              <a:rPr lang="en-US" dirty="0" err="1"/>
              <a:t>Rasterio</a:t>
            </a:r>
            <a:r>
              <a:rPr lang="en-US" dirty="0"/>
              <a:t>, </a:t>
            </a:r>
            <a:r>
              <a:rPr lang="en-US" dirty="0" err="1"/>
              <a:t>Rasterstats</a:t>
            </a:r>
            <a:r>
              <a:rPr lang="en-US" dirty="0"/>
              <a:t>, </a:t>
            </a:r>
            <a:r>
              <a:rPr lang="en-US" dirty="0" err="1"/>
              <a:t>Geopandas</a:t>
            </a:r>
            <a:r>
              <a:rPr lang="en-US" dirty="0"/>
              <a:t>, </a:t>
            </a:r>
            <a:r>
              <a:rPr lang="en-US" dirty="0" err="1"/>
              <a:t>Arcpy</a:t>
            </a:r>
            <a:r>
              <a:rPr lang="en-US" dirty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144306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01DD-2BB9-5D4B-B8C3-2A242530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0567E-57A9-6840-A873-ECEE260B1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Moran’s I</a:t>
            </a:r>
          </a:p>
          <a:p>
            <a:r>
              <a:rPr lang="en-US" dirty="0"/>
              <a:t>Local Moran’s I </a:t>
            </a:r>
          </a:p>
          <a:p>
            <a:r>
              <a:rPr lang="en-US" dirty="0"/>
              <a:t>Pearson, Spearman, and Kendall Correlation </a:t>
            </a:r>
          </a:p>
          <a:p>
            <a:r>
              <a:rPr lang="en-US" dirty="0"/>
              <a:t>Retrospective Space-Time Permutation Scan Statistics Analysis</a:t>
            </a:r>
          </a:p>
        </p:txBody>
      </p:sp>
    </p:spTree>
    <p:extLst>
      <p:ext uri="{BB962C8B-B14F-4D97-AF65-F5344CB8AC3E}">
        <p14:creationId xmlns:p14="http://schemas.microsoft.com/office/powerpoint/2010/main" val="328245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2978-E2D1-9444-B7A4-81EAA9B4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5071515" cy="137103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</a:t>
            </a:r>
            <a:br>
              <a:rPr lang="en-US" dirty="0"/>
            </a:br>
            <a:r>
              <a:rPr lang="en-US" dirty="0"/>
              <a:t>Spatial Autocorrelation </a:t>
            </a:r>
          </a:p>
        </p:txBody>
      </p:sp>
      <p:pic>
        <p:nvPicPr>
          <p:cNvPr id="8" name="Content Placeholder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BE650FB8-0ED5-684E-9618-6953F68D7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39" t="6968" r="3083" b="2290"/>
          <a:stretch/>
        </p:blipFill>
        <p:spPr>
          <a:xfrm>
            <a:off x="5300661" y="871505"/>
            <a:ext cx="5272087" cy="5064399"/>
          </a:xfrm>
        </p:spPr>
      </p:pic>
    </p:spTree>
    <p:extLst>
      <p:ext uri="{BB962C8B-B14F-4D97-AF65-F5344CB8AC3E}">
        <p14:creationId xmlns:p14="http://schemas.microsoft.com/office/powerpoint/2010/main" val="230362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22978-E2D1-9444-B7A4-81EAA9B4A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Local </a:t>
            </a:r>
            <a:br>
              <a:rPr lang="en-US" dirty="0"/>
            </a:br>
            <a:r>
              <a:rPr lang="en-US" dirty="0" err="1"/>
              <a:t>moran’s</a:t>
            </a:r>
            <a:r>
              <a:rPr lang="en-US" dirty="0"/>
              <a:t>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4" name="Content Placeholder 3" descr="Map&#10;&#10;Description automatically generated">
            <a:extLst>
              <a:ext uri="{FF2B5EF4-FFF2-40B4-BE49-F238E27FC236}">
                <a16:creationId xmlns:a16="http://schemas.microsoft.com/office/drawing/2014/main" id="{4B30F896-AF13-4548-8E82-1A826D429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94" y="1302298"/>
            <a:ext cx="8624682" cy="43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64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F8885D3F-A86C-AF4F-AE42-1A55E11F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67" y="905111"/>
            <a:ext cx="7112778" cy="5047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622978-E2D1-9444-B7A4-81EAA9B4A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6" y="922096"/>
            <a:ext cx="3965432" cy="1371030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COVID-19 monthly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64DB6-E0DC-D448-933C-9AF4EF4F3C28}"/>
              </a:ext>
            </a:extLst>
          </p:cNvPr>
          <p:cNvSpPr txBox="1"/>
          <p:nvPr/>
        </p:nvSpPr>
        <p:spPr>
          <a:xfrm>
            <a:off x="7658100" y="1590626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4C60B-D3B8-1447-8E6D-2AEFAA5B40AE}"/>
              </a:ext>
            </a:extLst>
          </p:cNvPr>
          <p:cNvSpPr txBox="1"/>
          <p:nvPr/>
        </p:nvSpPr>
        <p:spPr>
          <a:xfrm>
            <a:off x="5272318" y="3993892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32A29-159F-8F41-BEF2-7777962761AB}"/>
              </a:ext>
            </a:extLst>
          </p:cNvPr>
          <p:cNvSpPr txBox="1"/>
          <p:nvPr/>
        </p:nvSpPr>
        <p:spPr>
          <a:xfrm>
            <a:off x="10482262" y="2324567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2E889-A28F-F141-9932-B74AC23723DE}"/>
              </a:ext>
            </a:extLst>
          </p:cNvPr>
          <p:cNvSpPr txBox="1"/>
          <p:nvPr/>
        </p:nvSpPr>
        <p:spPr>
          <a:xfrm>
            <a:off x="10253663" y="4178558"/>
            <a:ext cx="112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Cluster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A8346-6CA3-F045-919C-B53BE829AD7B}"/>
              </a:ext>
            </a:extLst>
          </p:cNvPr>
          <p:cNvSpPr txBox="1"/>
          <p:nvPr/>
        </p:nvSpPr>
        <p:spPr>
          <a:xfrm>
            <a:off x="413155" y="3255228"/>
            <a:ext cx="4286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Retrospective Space-Time analysis</a:t>
            </a:r>
          </a:p>
          <a:p>
            <a:r>
              <a:rPr lang="en-US" dirty="0"/>
              <a:t>scanning for clusters with high rates</a:t>
            </a:r>
          </a:p>
          <a:p>
            <a:r>
              <a:rPr lang="en-US" dirty="0"/>
              <a:t>using the Space-Time Permutation model.</a:t>
            </a:r>
          </a:p>
        </p:txBody>
      </p:sp>
    </p:spTree>
    <p:extLst>
      <p:ext uri="{BB962C8B-B14F-4D97-AF65-F5344CB8AC3E}">
        <p14:creationId xmlns:p14="http://schemas.microsoft.com/office/powerpoint/2010/main" val="403119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4E84F3F-4A1F-784A-A77F-A01D717A7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586489" cy="1371030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COVID-19 monthly cases</a:t>
            </a:r>
          </a:p>
        </p:txBody>
      </p:sp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E999C400-F904-4848-BC89-0066393E0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576" y="922096"/>
            <a:ext cx="5149424" cy="3642779"/>
          </a:xfrm>
          <a:prstGeom prst="rect">
            <a:avLst/>
          </a:prstGeom>
        </p:spPr>
      </p:pic>
      <p:graphicFrame>
        <p:nvGraphicFramePr>
          <p:cNvPr id="12" name="Content Placeholder 3">
            <a:extLst>
              <a:ext uri="{FF2B5EF4-FFF2-40B4-BE49-F238E27FC236}">
                <a16:creationId xmlns:a16="http://schemas.microsoft.com/office/drawing/2014/main" id="{5B4EFDE2-AAFD-BD43-B628-DB59D31DFB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080564"/>
              </p:ext>
            </p:extLst>
          </p:nvPr>
        </p:nvGraphicFramePr>
        <p:xfrm>
          <a:off x="335892" y="3685867"/>
          <a:ext cx="11520215" cy="17580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0432">
                  <a:extLst>
                    <a:ext uri="{9D8B030D-6E8A-4147-A177-3AD203B41FA5}">
                      <a16:colId xmlns:a16="http://schemas.microsoft.com/office/drawing/2014/main" val="2647547796"/>
                    </a:ext>
                  </a:extLst>
                </a:gridCol>
                <a:gridCol w="2471613">
                  <a:extLst>
                    <a:ext uri="{9D8B030D-6E8A-4147-A177-3AD203B41FA5}">
                      <a16:colId xmlns:a16="http://schemas.microsoft.com/office/drawing/2014/main" val="377949889"/>
                    </a:ext>
                  </a:extLst>
                </a:gridCol>
                <a:gridCol w="1493343">
                  <a:extLst>
                    <a:ext uri="{9D8B030D-6E8A-4147-A177-3AD203B41FA5}">
                      <a16:colId xmlns:a16="http://schemas.microsoft.com/office/drawing/2014/main" val="1838975548"/>
                    </a:ext>
                  </a:extLst>
                </a:gridCol>
                <a:gridCol w="1647295">
                  <a:extLst>
                    <a:ext uri="{9D8B030D-6E8A-4147-A177-3AD203B41FA5}">
                      <a16:colId xmlns:a16="http://schemas.microsoft.com/office/drawing/2014/main" val="3437719769"/>
                    </a:ext>
                  </a:extLst>
                </a:gridCol>
                <a:gridCol w="1955202">
                  <a:extLst>
                    <a:ext uri="{9D8B030D-6E8A-4147-A177-3AD203B41FA5}">
                      <a16:colId xmlns:a16="http://schemas.microsoft.com/office/drawing/2014/main" val="3328191733"/>
                    </a:ext>
                  </a:extLst>
                </a:gridCol>
                <a:gridCol w="2622330">
                  <a:extLst>
                    <a:ext uri="{9D8B030D-6E8A-4147-A177-3AD203B41FA5}">
                      <a16:colId xmlns:a16="http://schemas.microsoft.com/office/drawing/2014/main" val="3813289162"/>
                    </a:ext>
                  </a:extLst>
                </a:gridCol>
              </a:tblGrid>
              <a:tr h="578615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Time frame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Observed cases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Expected cases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Observed / expected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P-value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35733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Cluster 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2020/9/1 to 2020/11/30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5356478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3126761.75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 0.00000000000000001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8399157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Cluster 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2020/3/1 to 2020/5/31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1029438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287905.91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3.58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 0.00000000000000001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3824162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Cluster 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2021/7/1 to 2021/9/30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7670932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5399172.92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&lt; 0.00000000000000001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61356518"/>
                  </a:ext>
                </a:extLst>
              </a:tr>
              <a:tr h="2948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Cluster 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2020/12/1 to 2021/1/31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3746272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2289879.49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&lt; 0.00000000000000001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8383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07296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LightSeedLeftStep">
      <a:dk1>
        <a:srgbClr val="000000"/>
      </a:dk1>
      <a:lt1>
        <a:srgbClr val="FFFFFF"/>
      </a:lt1>
      <a:dk2>
        <a:srgbClr val="41243F"/>
      </a:dk2>
      <a:lt2>
        <a:srgbClr val="E2E8E7"/>
      </a:lt2>
      <a:accent1>
        <a:srgbClr val="C6969B"/>
      </a:accent1>
      <a:accent2>
        <a:srgbClr val="BA7F9D"/>
      </a:accent2>
      <a:accent3>
        <a:srgbClr val="C492C1"/>
      </a:accent3>
      <a:accent4>
        <a:srgbClr val="A57FBA"/>
      </a:accent4>
      <a:accent5>
        <a:srgbClr val="A196C6"/>
      </a:accent5>
      <a:accent6>
        <a:srgbClr val="7F8ABA"/>
      </a:accent6>
      <a:hlink>
        <a:srgbClr val="568E88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412</Words>
  <Application>Microsoft Macintosh PowerPoint</Application>
  <PresentationFormat>Widescreen</PresentationFormat>
  <Paragraphs>117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Univers Condensed</vt:lpstr>
      <vt:lpstr>ChronicleVTI</vt:lpstr>
      <vt:lpstr>Spatiotemporal Epidemiology of COVID-19 in the contiguous us</vt:lpstr>
      <vt:lpstr>Data</vt:lpstr>
      <vt:lpstr>Data: Modis </vt:lpstr>
      <vt:lpstr>Technologies Used</vt:lpstr>
      <vt:lpstr>methods</vt:lpstr>
      <vt:lpstr>Results:  Spatial Autocorrelation </vt:lpstr>
      <vt:lpstr>Results: Local  moran’s i</vt:lpstr>
      <vt:lpstr>Results: COVID-19 monthly cases</vt:lpstr>
      <vt:lpstr>Results: COVID-19 monthly cases</vt:lpstr>
      <vt:lpstr>Results: HH&amp;HL Cluster occurrence frequency</vt:lpstr>
      <vt:lpstr>Results: HH&amp;HL Cluster  occurrence frequency</vt:lpstr>
      <vt:lpstr>Results: Correlation analysis</vt:lpstr>
      <vt:lpstr>Results: Correlation analysis</vt:lpstr>
      <vt:lpstr>Results: Temporal analysis (entire period)</vt:lpstr>
      <vt:lpstr>Results: Temporal analysis (yearly)</vt:lpstr>
      <vt:lpstr>Discussion &amp; 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Epidemiology of COVID-19</dc:title>
  <dc:creator>Suppressed entry</dc:creator>
  <cp:lastModifiedBy>Suppressed entry</cp:lastModifiedBy>
  <cp:revision>15</cp:revision>
  <dcterms:created xsi:type="dcterms:W3CDTF">2021-12-15T21:13:39Z</dcterms:created>
  <dcterms:modified xsi:type="dcterms:W3CDTF">2021-12-15T23:33:15Z</dcterms:modified>
</cp:coreProperties>
</file>